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LOsm3jswvUnFtzbxBiJR2Tk7+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1"/>
          <p:cNvSpPr txBox="1"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41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1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1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0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body" idx="1"/>
          </p:nvPr>
        </p:nvSpPr>
        <p:spPr>
          <a:xfrm rot="5400000">
            <a:off x="4518094" y="-1161256"/>
            <a:ext cx="3132137" cy="1072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1"/>
          <p:cNvSpPr txBox="1">
            <a:spLocks noGrp="1"/>
          </p:cNvSpPr>
          <p:nvPr>
            <p:ph type="title"/>
          </p:nvPr>
        </p:nvSpPr>
        <p:spPr>
          <a:xfrm rot="5400000">
            <a:off x="8354663" y="2505824"/>
            <a:ext cx="50489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body" idx="1"/>
          </p:nvPr>
        </p:nvSpPr>
        <p:spPr>
          <a:xfrm rot="5400000">
            <a:off x="2672158" y="-1220319"/>
            <a:ext cx="5048975" cy="892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4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body" idx="2"/>
          </p:nvPr>
        </p:nvSpPr>
        <p:spPr>
          <a:xfrm>
            <a:off x="6458400" y="2541600"/>
            <a:ext cx="5003801" cy="32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5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body" idx="2"/>
          </p:nvPr>
        </p:nvSpPr>
        <p:spPr>
          <a:xfrm>
            <a:off x="720000" y="2541600"/>
            <a:ext cx="5003801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body" idx="3"/>
          </p:nvPr>
        </p:nvSpPr>
        <p:spPr>
          <a:xfrm>
            <a:off x="64584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body" idx="4"/>
          </p:nvPr>
        </p:nvSpPr>
        <p:spPr>
          <a:xfrm>
            <a:off x="64584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6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6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7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7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1"/>
          </p:nvPr>
        </p:nvSpPr>
        <p:spPr>
          <a:xfrm>
            <a:off x="4548188" y="584662"/>
            <a:ext cx="6911974" cy="518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marL="914400" lvl="1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2pPr>
            <a:lvl3pPr marL="1371600" lvl="2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3pPr>
            <a:lvl4pPr marL="1828800" lvl="3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body" idx="2"/>
          </p:nvPr>
        </p:nvSpPr>
        <p:spPr>
          <a:xfrm>
            <a:off x="720000" y="2541600"/>
            <a:ext cx="3107463" cy="3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9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>
            <a:spLocks noGrp="1"/>
          </p:cNvSpPr>
          <p:nvPr>
            <p:ph type="pic" idx="2"/>
          </p:nvPr>
        </p:nvSpPr>
        <p:spPr>
          <a:xfrm>
            <a:off x="4548188" y="728664"/>
            <a:ext cx="6923812" cy="5040312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49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3095625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3C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40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40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" name="Google Shape;9;p40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" name="Google Shape;10;p40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for-windows/git/releases/download/v2.39.2.windows.1/Git-2.39.2-64-bit.ex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3C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720000" y="728663"/>
            <a:ext cx="5015638" cy="279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en-US"/>
              <a:t>GDSC-git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教學</a:t>
            </a:r>
            <a:endParaRPr/>
          </a:p>
        </p:txBody>
      </p:sp>
      <p:pic>
        <p:nvPicPr>
          <p:cNvPr id="89" name="Google Shape;89;p1" descr="鮮豔色彩潑灑出的向量背景"/>
          <p:cNvPicPr preferRelativeResize="0"/>
          <p:nvPr/>
        </p:nvPicPr>
        <p:blipFill rotWithShape="1">
          <a:blip r:embed="rId3">
            <a:alphaModFix/>
          </a:blip>
          <a:srcRect l="26346" r="15116" b="-1"/>
          <a:stretch/>
        </p:blipFill>
        <p:spPr>
          <a:xfrm>
            <a:off x="6288276" y="10"/>
            <a:ext cx="5903725" cy="6857990"/>
          </a:xfrm>
          <a:custGeom>
            <a:avLst/>
            <a:gdLst/>
            <a:ahLst/>
            <a:cxnLst/>
            <a:rect l="l" t="t" r="r" b="b"/>
            <a:pathLst>
              <a:path w="5903725" h="6858000" extrusionOk="0">
                <a:moveTo>
                  <a:pt x="17547" y="0"/>
                </a:moveTo>
                <a:lnTo>
                  <a:pt x="5903725" y="0"/>
                </a:lnTo>
                <a:lnTo>
                  <a:pt x="5903725" y="6858000"/>
                </a:lnTo>
                <a:lnTo>
                  <a:pt x="57217" y="6858000"/>
                </a:lnTo>
                <a:lnTo>
                  <a:pt x="57185" y="6699667"/>
                </a:lnTo>
                <a:cubicBezTo>
                  <a:pt x="57923" y="6526851"/>
                  <a:pt x="61039" y="6384211"/>
                  <a:pt x="67005" y="6279216"/>
                </a:cubicBezTo>
                <a:cubicBezTo>
                  <a:pt x="108514" y="5194623"/>
                  <a:pt x="-44577" y="788432"/>
                  <a:pt x="13203" y="42009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t="17335" b="17334"/>
          <a:stretch/>
        </p:blipFill>
        <p:spPr>
          <a:xfrm>
            <a:off x="0" y="0"/>
            <a:ext cx="6288276" cy="195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rosoft JhengHei"/>
              <a:buNone/>
            </a:pPr>
            <a: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  <a:t>Workplace工作區介紹</a:t>
            </a:r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body" idx="1"/>
          </p:nvPr>
        </p:nvSpPr>
        <p:spPr>
          <a:xfrm>
            <a:off x="719997" y="2042837"/>
            <a:ext cx="10935634" cy="45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工作區其實就是一個資料夾，裡面存放著你的程式碼，但與一般的資料夾不同的是，git已悄悄在裡面為你效勞著。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告訴git這個資料夾要變成工作區的方式是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init</a:t>
            </a:r>
            <a:r>
              <a:rPr lang="en-US" sz="2800"/>
              <a:t>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init</a:t>
            </a:r>
            <a:r>
              <a:rPr lang="en-US" sz="2800"/>
              <a:t>還有下面的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status</a:t>
            </a:r>
            <a:r>
              <a:rPr lang="en-US" sz="2800"/>
              <a:t>是什麼，等等再說。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若輸入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status</a:t>
            </a:r>
            <a:r>
              <a:rPr lang="en-US" sz="2800"/>
              <a:t>，在這裡的檔案會有兩種狀態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1.</a:t>
            </a:r>
            <a:r>
              <a:rPr lang="en-US" sz="2400"/>
              <a:t>未追蹤（Untracked files），新的檔案，未被git追蹤。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2.</a:t>
            </a:r>
            <a:r>
              <a:rPr lang="en-US" sz="2400"/>
              <a:t>已更改(Changes not staged for commit)，被修改的舊檔案，未丟到暫存區中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rosoft JhengHei"/>
              <a:buNone/>
            </a:pPr>
            <a: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  <a:t>Index暫存區介紹</a:t>
            </a:r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body" idx="1"/>
          </p:nvPr>
        </p:nvSpPr>
        <p:spPr>
          <a:xfrm>
            <a:off x="719997" y="2042837"/>
            <a:ext cx="11202829" cy="45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我們在使用git時，會使用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</a:t>
            </a:r>
            <a:r>
              <a:rPr lang="en-US" sz="2800"/>
              <a:t>將檔案加入暫存區，告訴git哪些檔案等等會被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/>
              <a:t>。會叫暫存區，是因為不想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/>
              <a:t>的話也可以反悔。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repo 、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>
                <a:latin typeface="Droid Sans Mono"/>
                <a:ea typeface="Droid Sans Mono"/>
                <a:cs typeface="Droid Sans Mono"/>
                <a:sym typeface="Droid Sans Mono"/>
              </a:rPr>
              <a:t>、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</a:t>
            </a:r>
            <a:r>
              <a:rPr lang="en-US" sz="2800"/>
              <a:t>是什麼，老樣子，等等再說。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若輸入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status</a:t>
            </a:r>
            <a:r>
              <a:rPr lang="en-US" sz="2800"/>
              <a:t>，在這裡的檔案會有多種狀態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1.已更改（modified），被更改的舊檔案，準備被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 </a:t>
            </a:r>
            <a:r>
              <a:rPr lang="en-US" sz="2800"/>
              <a:t>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2.新檔案 (new file)，新的檔案，也準備被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 </a:t>
            </a:r>
            <a:r>
              <a:rPr lang="en-US" sz="2800"/>
              <a:t>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3.已刪除（deleted）4.已改名（renamed）等等。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rosoft JhengHei"/>
              <a:buNone/>
            </a:pPr>
            <a: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  <a:t>Repository(repo)數據庫介紹</a:t>
            </a:r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1"/>
          </p:nvPr>
        </p:nvSpPr>
        <p:spPr>
          <a:xfrm>
            <a:off x="719997" y="2042837"/>
            <a:ext cx="10151863" cy="45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在使用git時，repo是非常重要的。Git會利用repo內的檔案處理你要他做的指令（例如拿取上個版本的檔案）。而repo又分成：</a:t>
            </a: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2575572" y="3574980"/>
            <a:ext cx="2297875" cy="2593075"/>
          </a:xfrm>
          <a:prstGeom prst="flowChartMagneticDisk">
            <a:avLst/>
          </a:prstGeom>
          <a:solidFill>
            <a:schemeClr val="accent1"/>
          </a:solidFill>
          <a:ln w="12700" cap="flat" cmpd="sng">
            <a:solidFill>
              <a:srgbClr val="1885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15"/>
          <p:cNvSpPr/>
          <p:nvPr/>
        </p:nvSpPr>
        <p:spPr>
          <a:xfrm>
            <a:off x="8132618" y="3520165"/>
            <a:ext cx="2297875" cy="2593075"/>
          </a:xfrm>
          <a:prstGeom prst="flowChartMagneticDisk">
            <a:avLst/>
          </a:prstGeom>
          <a:solidFill>
            <a:schemeClr val="accent1"/>
          </a:solidFill>
          <a:ln w="12700" cap="flat" cmpd="sng">
            <a:solidFill>
              <a:srgbClr val="1885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678213" y="3051760"/>
            <a:ext cx="27297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Local repo: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15"/>
          <p:cNvSpPr txBox="1"/>
          <p:nvPr/>
        </p:nvSpPr>
        <p:spPr>
          <a:xfrm>
            <a:off x="6096000" y="3051760"/>
            <a:ext cx="27297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Remote repo: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7" name="Google Shape;2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004" y="4233553"/>
            <a:ext cx="2227308" cy="222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6871" y="4470041"/>
            <a:ext cx="1768759" cy="176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rosoft JhengHei"/>
              <a:buNone/>
            </a:pPr>
            <a: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  <a:t>Repository(repo)數據庫介紹</a:t>
            </a:r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body" idx="1"/>
          </p:nvPr>
        </p:nvSpPr>
        <p:spPr>
          <a:xfrm>
            <a:off x="719997" y="2042837"/>
            <a:ext cx="10151863" cy="45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Local(本地) repo：就是存放在你電腦中的repo，只有你電腦裡的git可以用，可以用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push</a:t>
            </a:r>
            <a:r>
              <a:rPr lang="en-US" sz="2800"/>
              <a:t>，把local repo的內容完整複製到remote repo。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Remote(遠端)repo：就是存放在網路中某個角落的repo，可以被指定多人取用，也可以被完全公開，在多人共寫專案時非常有用，使用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fetch</a:t>
            </a:r>
            <a:r>
              <a:rPr lang="en-US" sz="2800"/>
              <a:t>可以把remote repo的內容完整複製到local repo。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>
            <a:spLocks noGrp="1"/>
          </p:cNvSpPr>
          <p:nvPr>
            <p:ph type="title"/>
          </p:nvPr>
        </p:nvSpPr>
        <p:spPr>
          <a:xfrm>
            <a:off x="322729" y="342900"/>
            <a:ext cx="313988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icrosoft JhengHei"/>
              <a:buNone/>
            </a:pPr>
            <a: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  <a:t>再看一次這張圖</a:t>
            </a:r>
            <a:endParaRPr/>
          </a:p>
        </p:txBody>
      </p:sp>
      <p:sp>
        <p:nvSpPr>
          <p:cNvPr id="230" name="Google Shape;230;p17"/>
          <p:cNvSpPr txBox="1">
            <a:spLocks noGrp="1"/>
          </p:cNvSpPr>
          <p:nvPr>
            <p:ph type="body" idx="1"/>
          </p:nvPr>
        </p:nvSpPr>
        <p:spPr>
          <a:xfrm>
            <a:off x="3462617" y="342900"/>
            <a:ext cx="8538883" cy="23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介紹了工作區、暫存區、本地和遠端數據庫之後，接下來我們要直接進入實作環節了。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你可能會問，指令還沒講耶。沒關係，做了就會了。</a:t>
            </a:r>
            <a:endParaRPr/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t="11180" b="46381"/>
          <a:stretch/>
        </p:blipFill>
        <p:spPr>
          <a:xfrm>
            <a:off x="0" y="3166782"/>
            <a:ext cx="12192000" cy="3691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322729" y="342900"/>
            <a:ext cx="313988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icrosoft JhengHei"/>
              <a:buNone/>
            </a:pPr>
            <a: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  <a:t>先創</a:t>
            </a:r>
            <a:b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  <a:t>資料夾</a:t>
            </a: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3462617" y="342900"/>
            <a:ext cx="8538883" cy="23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git以設為工作區的資料夾進行版本處理，所以最重要的第一件事就是創個資料夾。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在某個你不會忘記的地方創個資料夾吧。</a:t>
            </a:r>
            <a:endParaRPr/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 b="39385"/>
          <a:stretch/>
        </p:blipFill>
        <p:spPr>
          <a:xfrm>
            <a:off x="0" y="3099547"/>
            <a:ext cx="5029201" cy="37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 rotWithShape="1">
          <a:blip r:embed="rId4">
            <a:alphaModFix/>
          </a:blip>
          <a:srcRect r="35767"/>
          <a:stretch/>
        </p:blipFill>
        <p:spPr>
          <a:xfrm>
            <a:off x="6166701" y="3099547"/>
            <a:ext cx="6025300" cy="37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8"/>
          <p:cNvSpPr txBox="1"/>
          <p:nvPr/>
        </p:nvSpPr>
        <p:spPr>
          <a:xfrm>
            <a:off x="-1" y="2561665"/>
            <a:ext cx="15329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Windows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6166701" y="2584060"/>
            <a:ext cx="14522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MacOS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icrosoft JhengHei"/>
              <a:buNone/>
            </a:pPr>
            <a: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  <a:t>導向</a:t>
            </a:r>
            <a:b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  <a:t>資料夾位置</a:t>
            </a:r>
            <a:endParaRPr sz="6000"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7" name="Google Shape;247;p19"/>
          <p:cNvSpPr txBox="1">
            <a:spLocks noGrp="1"/>
          </p:cNvSpPr>
          <p:nvPr>
            <p:ph type="body" idx="1"/>
          </p:nvPr>
        </p:nvSpPr>
        <p:spPr>
          <a:xfrm>
            <a:off x="4251366" y="342900"/>
            <a:ext cx="7750134" cy="23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接著，你要告訴你的git bash或terminal你想要的資料夾在哪裡。這樣你的git才能知道你要對哪個資料夾進行處理。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在開頭加上</a:t>
            </a:r>
            <a:r>
              <a:rPr lang="en-US" sz="24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cd</a:t>
            </a:r>
            <a:r>
              <a:rPr lang="en-US" sz="2800"/>
              <a:t>，並將資料夾拖進terminal即可</a:t>
            </a:r>
            <a:r>
              <a:rPr lang="en-US" sz="2400"/>
              <a:t>。</a:t>
            </a:r>
            <a:endParaRPr sz="2400">
              <a:solidFill>
                <a:srgbClr val="E5461B"/>
              </a:solidFill>
            </a:endParaRPr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17160"/>
            <a:ext cx="5435785" cy="404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8284" y="2817160"/>
            <a:ext cx="7183716" cy="404084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/>
          <p:nvPr/>
        </p:nvSpPr>
        <p:spPr>
          <a:xfrm rot="-10494243" flipH="1">
            <a:off x="4325890" y="3363518"/>
            <a:ext cx="4099777" cy="1151106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5192724" y="3283831"/>
            <a:ext cx="327048" cy="20690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5593191" y="4612047"/>
            <a:ext cx="11630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B9BF4"/>
                </a:solidFill>
                <a:latin typeface="Avenir"/>
                <a:ea typeface="Avenir"/>
                <a:cs typeface="Avenir"/>
                <a:sym typeface="Avenir"/>
              </a:rPr>
              <a:t>2.拖進去</a:t>
            </a:r>
            <a:endParaRPr/>
          </a:p>
        </p:txBody>
      </p:sp>
      <p:sp>
        <p:nvSpPr>
          <p:cNvPr id="253" name="Google Shape;253;p19"/>
          <p:cNvSpPr txBox="1"/>
          <p:nvPr/>
        </p:nvSpPr>
        <p:spPr>
          <a:xfrm>
            <a:off x="5008284" y="2750206"/>
            <a:ext cx="1205631" cy="3693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B9BF4"/>
                </a:solidFill>
                <a:latin typeface="Avenir"/>
                <a:ea typeface="Avenir"/>
                <a:cs typeface="Avenir"/>
                <a:sym typeface="Avenir"/>
              </a:rPr>
              <a:t>1.打上cd</a:t>
            </a:r>
            <a:endParaRPr sz="1800">
              <a:solidFill>
                <a:srgbClr val="DB9BF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init</a:t>
            </a: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9" name="Google Shape;259;p20"/>
          <p:cNvSpPr txBox="1">
            <a:spLocks noGrp="1"/>
          </p:cNvSpPr>
          <p:nvPr>
            <p:ph type="body" idx="1"/>
          </p:nvPr>
        </p:nvSpPr>
        <p:spPr>
          <a:xfrm>
            <a:off x="4251366" y="342900"/>
            <a:ext cx="7750134" cy="23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在terminal中輸入</a:t>
            </a:r>
            <a:r>
              <a:rPr lang="en-US" sz="24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init</a:t>
            </a:r>
            <a:r>
              <a:rPr lang="en-US" sz="2400"/>
              <a:t>，這樣子git就會在這個資料夾內建立一個local repo。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Local repo是一個隱藏資料夾，git會把資料存在這裡。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之後有需要的話可以將檔案</a:t>
            </a:r>
            <a:r>
              <a:rPr lang="en-US" sz="24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400"/>
              <a:t>進去。</a:t>
            </a:r>
            <a:endParaRPr sz="2400">
              <a:solidFill>
                <a:srgbClr val="E5461B"/>
              </a:solidFill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3">
            <a:alphaModFix/>
          </a:blip>
          <a:srcRect t="2288" b="38607"/>
          <a:stretch/>
        </p:blipFill>
        <p:spPr>
          <a:xfrm>
            <a:off x="0" y="2804615"/>
            <a:ext cx="12192000" cy="405338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/>
          <p:nvPr/>
        </p:nvSpPr>
        <p:spPr>
          <a:xfrm>
            <a:off x="3500651" y="4094328"/>
            <a:ext cx="723331" cy="36166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4345069" y="4365092"/>
            <a:ext cx="3817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D4DD4"/>
                </a:solidFill>
                <a:latin typeface="Avenir"/>
                <a:ea typeface="Avenir"/>
                <a:cs typeface="Avenir"/>
                <a:sym typeface="Avenir"/>
              </a:rPr>
              <a:t>Local repo，也就是那個隱藏資料夾</a:t>
            </a:r>
            <a:endParaRPr/>
          </a:p>
        </p:txBody>
      </p:sp>
      <p:cxnSp>
        <p:nvCxnSpPr>
          <p:cNvPr id="263" name="Google Shape;263;p20"/>
          <p:cNvCxnSpPr>
            <a:stCxn id="262" idx="0"/>
            <a:endCxn id="261" idx="3"/>
          </p:cNvCxnSpPr>
          <p:nvPr/>
        </p:nvCxnSpPr>
        <p:spPr>
          <a:xfrm rot="5400000" flipH="1">
            <a:off x="5193912" y="3305042"/>
            <a:ext cx="90000" cy="2030100"/>
          </a:xfrm>
          <a:prstGeom prst="curvedConnector2">
            <a:avLst/>
          </a:prstGeom>
          <a:noFill/>
          <a:ln w="25400" cap="flat" cmpd="sng">
            <a:solidFill>
              <a:srgbClr val="BD4DD4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add</a:t>
            </a: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9" name="Google Shape;269;p21"/>
          <p:cNvSpPr txBox="1">
            <a:spLocks noGrp="1"/>
          </p:cNvSpPr>
          <p:nvPr>
            <p:ph type="body" idx="1"/>
          </p:nvPr>
        </p:nvSpPr>
        <p:spPr>
          <a:xfrm>
            <a:off x="4251366" y="342900"/>
            <a:ext cx="7750134" cy="23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建立好repo後，git並不會追蹤所有的檔案，你必須告訴git，哪一個是我們要的檔案</a:t>
            </a:r>
            <a:r>
              <a:rPr lang="en-US" sz="2400"/>
              <a:t>。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首先創一個檔案 ，就用.py吧</a:t>
            </a:r>
            <a:endParaRPr sz="2800">
              <a:solidFill>
                <a:srgbClr val="E5461B"/>
              </a:solidFill>
            </a:endParaRPr>
          </a:p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37730"/>
            <a:ext cx="7297168" cy="4620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/>
          <p:nvPr/>
        </p:nvSpPr>
        <p:spPr>
          <a:xfrm rot="10800000">
            <a:off x="7297168" y="4264975"/>
            <a:ext cx="765571" cy="1001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8120884" y="4155642"/>
            <a:ext cx="3056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創個檔案吧！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add</a:t>
            </a: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8" name="Google Shape;278;p22"/>
          <p:cNvSpPr txBox="1">
            <a:spLocks noGrp="1"/>
          </p:cNvSpPr>
          <p:nvPr>
            <p:ph type="body" idx="1"/>
          </p:nvPr>
        </p:nvSpPr>
        <p:spPr>
          <a:xfrm>
            <a:off x="4251366" y="192420"/>
            <a:ext cx="7750134" cy="23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在terminal內打入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add “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檔名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“</a:t>
            </a:r>
            <a:r>
              <a:rPr lang="en-US" sz="2800" dirty="0"/>
              <a:t>，</a:t>
            </a:r>
            <a:r>
              <a:rPr lang="en-US" sz="2800" dirty="0" err="1"/>
              <a:t>代表我們要git追蹤這個檔案</a:t>
            </a:r>
            <a:r>
              <a:rPr lang="en-US" sz="2800" dirty="0"/>
              <a:t>。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</a:t>
            </a:r>
            <a:r>
              <a:rPr lang="en-US" sz="2800" dirty="0" err="1"/>
              <a:t>之後，他什麼都沒講，所以等等我們可以用其他指令確定各個檔案的狀態</a:t>
            </a:r>
            <a:r>
              <a:rPr lang="en-US" sz="2800" dirty="0"/>
              <a:t>。</a:t>
            </a:r>
            <a:endParaRPr sz="2800" dirty="0">
              <a:solidFill>
                <a:srgbClr val="E5461B"/>
              </a:solidFill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 rotWithShape="1">
          <a:blip r:embed="rId3">
            <a:alphaModFix/>
          </a:blip>
          <a:srcRect b="28856"/>
          <a:stretch/>
        </p:blipFill>
        <p:spPr>
          <a:xfrm>
            <a:off x="0" y="2458071"/>
            <a:ext cx="12192000" cy="487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22"/>
          <p:cNvCxnSpPr/>
          <p:nvPr/>
        </p:nvCxnSpPr>
        <p:spPr>
          <a:xfrm rot="10800000">
            <a:off x="3600917" y="5374478"/>
            <a:ext cx="914400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1" name="Google Shape;281;p22"/>
          <p:cNvSpPr txBox="1"/>
          <p:nvPr/>
        </p:nvSpPr>
        <p:spPr>
          <a:xfrm>
            <a:off x="4612047" y="5189812"/>
            <a:ext cx="3056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5461B"/>
                </a:solidFill>
                <a:latin typeface="Avenir"/>
                <a:ea typeface="Avenir"/>
                <a:cs typeface="Avenir"/>
                <a:sym typeface="Avenir"/>
              </a:rPr>
              <a:t>Here！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3C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icrosoft JhengHei"/>
              <a:buNone/>
            </a:pPr>
            <a:r>
              <a:rPr lang="en-US" sz="4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安裝git</a:t>
            </a:r>
            <a:endParaRPr sz="4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4548188" y="633600"/>
            <a:ext cx="6900137" cy="128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首先先到git的下載網頁下載git</a:t>
            </a:r>
            <a:r>
              <a:rPr lang="en-US" sz="2800" dirty="0"/>
              <a:t>：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https://git-scm.com/downloads</a:t>
            </a:r>
            <a:endParaRPr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0A76F9-3544-9AB1-7A65-E69B9A464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1435"/>
            <a:ext cx="12192000" cy="4856565"/>
          </a:xfrm>
          <a:prstGeom prst="rect">
            <a:avLst/>
          </a:prstGeom>
        </p:spPr>
      </p:pic>
      <p:sp>
        <p:nvSpPr>
          <p:cNvPr id="112" name="Google Shape;112;p4"/>
          <p:cNvSpPr/>
          <p:nvPr/>
        </p:nvSpPr>
        <p:spPr>
          <a:xfrm>
            <a:off x="3557847" y="4189616"/>
            <a:ext cx="3840479" cy="126353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13" name="Google Shape;113;p4"/>
          <p:cNvCxnSpPr/>
          <p:nvPr/>
        </p:nvCxnSpPr>
        <p:spPr>
          <a:xfrm rot="5400000">
            <a:off x="6327127" y="3584366"/>
            <a:ext cx="694500" cy="516000"/>
          </a:xfrm>
          <a:prstGeom prst="curvedConnector3">
            <a:avLst>
              <a:gd name="adj1" fmla="val 49993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4" name="Google Shape;114;p4"/>
          <p:cNvSpPr txBox="1"/>
          <p:nvPr/>
        </p:nvSpPr>
        <p:spPr>
          <a:xfrm>
            <a:off x="6605429" y="3178218"/>
            <a:ext cx="1169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Here!</a:t>
            </a:r>
            <a:endParaRPr sz="1800" b="1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status</a:t>
            </a: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7" name="Google Shape;287;p23"/>
          <p:cNvSpPr txBox="1">
            <a:spLocks noGrp="1"/>
          </p:cNvSpPr>
          <p:nvPr>
            <p:ph type="body" idx="1"/>
          </p:nvPr>
        </p:nvSpPr>
        <p:spPr>
          <a:xfrm>
            <a:off x="4251366" y="342900"/>
            <a:ext cx="7750134" cy="246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在terminal內打入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status</a:t>
            </a:r>
            <a:r>
              <a:rPr lang="en-US" sz="2800"/>
              <a:t>，告訴git我們要知道現在這個資料夾內檔案的相關資訊。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像是你的暫存區有沒有東西要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/>
              <a:t> ，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哪些檔案要被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/>
              <a:t>之類的。</a:t>
            </a:r>
            <a:endParaRPr sz="2800"/>
          </a:p>
        </p:txBody>
      </p:sp>
      <p:pic>
        <p:nvPicPr>
          <p:cNvPr id="288" name="Google Shape;288;p23"/>
          <p:cNvPicPr preferRelativeResize="0"/>
          <p:nvPr/>
        </p:nvPicPr>
        <p:blipFill rotWithShape="1">
          <a:blip r:embed="rId3">
            <a:alphaModFix/>
          </a:blip>
          <a:srcRect t="24136" b="22730"/>
          <a:stretch/>
        </p:blipFill>
        <p:spPr>
          <a:xfrm>
            <a:off x="0" y="3214048"/>
            <a:ext cx="12192000" cy="3643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23"/>
          <p:cNvCxnSpPr/>
          <p:nvPr/>
        </p:nvCxnSpPr>
        <p:spPr>
          <a:xfrm rot="10800000">
            <a:off x="2434034" y="4146180"/>
            <a:ext cx="914400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0" name="Google Shape;290;p23"/>
          <p:cNvSpPr txBox="1"/>
          <p:nvPr/>
        </p:nvSpPr>
        <p:spPr>
          <a:xfrm>
            <a:off x="3445164" y="3961514"/>
            <a:ext cx="3056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5461B"/>
                </a:solidFill>
                <a:latin typeface="Avenir"/>
                <a:ea typeface="Avenir"/>
                <a:cs typeface="Avenir"/>
                <a:sym typeface="Avenir"/>
              </a:rPr>
              <a:t>Here！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status</a:t>
            </a: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6" name="Google Shape;296;p24"/>
          <p:cNvSpPr txBox="1">
            <a:spLocks noGrp="1"/>
          </p:cNvSpPr>
          <p:nvPr>
            <p:ph type="body" idx="1"/>
          </p:nvPr>
        </p:nvSpPr>
        <p:spPr>
          <a:xfrm>
            <a:off x="4251366" y="342900"/>
            <a:ext cx="7750134" cy="175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若有未被git追蹤的檔案，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status</a:t>
            </a:r>
            <a:r>
              <a:rPr lang="en-US" sz="2800"/>
              <a:t> 也會告訴你哪些檔案未被追蹤。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再創個檔案吧！</a:t>
            </a:r>
            <a:endParaRPr sz="2800"/>
          </a:p>
        </p:txBody>
      </p:sp>
      <p:pic>
        <p:nvPicPr>
          <p:cNvPr id="297" name="Google Shape;297;p24"/>
          <p:cNvPicPr preferRelativeResize="0"/>
          <p:nvPr/>
        </p:nvPicPr>
        <p:blipFill rotWithShape="1">
          <a:blip r:embed="rId3">
            <a:alphaModFix/>
          </a:blip>
          <a:srcRect t="-1" r="60065" b="55152"/>
          <a:stretch/>
        </p:blipFill>
        <p:spPr>
          <a:xfrm>
            <a:off x="0" y="2095995"/>
            <a:ext cx="7538314" cy="476200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/>
          <p:nvPr/>
        </p:nvSpPr>
        <p:spPr>
          <a:xfrm rot="10800000">
            <a:off x="7538314" y="4401664"/>
            <a:ext cx="765571" cy="1001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8362030" y="4292331"/>
            <a:ext cx="3056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再創個檔案吧！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status</a:t>
            </a: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5" name="Google Shape;305;p25"/>
          <p:cNvSpPr txBox="1">
            <a:spLocks noGrp="1"/>
          </p:cNvSpPr>
          <p:nvPr>
            <p:ph type="body" idx="1"/>
          </p:nvPr>
        </p:nvSpPr>
        <p:spPr>
          <a:xfrm>
            <a:off x="4251366" y="342900"/>
            <a:ext cx="7750134" cy="175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在terminal內打入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status</a:t>
            </a:r>
            <a:r>
              <a:rPr lang="en-US" sz="2800"/>
              <a:t> 後，能發現git告訴你他發現了新的檔案，如果要追蹤的話請用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</a:t>
            </a:r>
            <a:r>
              <a:rPr lang="en-US" sz="2800"/>
              <a:t>加入。</a:t>
            </a:r>
            <a:endParaRPr sz="2800"/>
          </a:p>
        </p:txBody>
      </p:sp>
      <p:pic>
        <p:nvPicPr>
          <p:cNvPr id="306" name="Google Shape;306;p25"/>
          <p:cNvPicPr preferRelativeResize="0"/>
          <p:nvPr/>
        </p:nvPicPr>
        <p:blipFill rotWithShape="1">
          <a:blip r:embed="rId3">
            <a:alphaModFix/>
          </a:blip>
          <a:srcRect t="2157" b="23431"/>
          <a:stretch/>
        </p:blipFill>
        <p:spPr>
          <a:xfrm>
            <a:off x="0" y="1929654"/>
            <a:ext cx="12192000" cy="510315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5"/>
          <p:cNvSpPr/>
          <p:nvPr/>
        </p:nvSpPr>
        <p:spPr>
          <a:xfrm>
            <a:off x="0" y="5391397"/>
            <a:ext cx="12001500" cy="146660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4334493" y="6437001"/>
            <a:ext cx="31528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5461B"/>
                </a:solidFill>
                <a:latin typeface="Avenir"/>
                <a:ea typeface="Avenir"/>
                <a:cs typeface="Avenir"/>
                <a:sym typeface="Avenir"/>
              </a:rPr>
              <a:t>other_hello.py並沒有被追蹤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add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but more</a:t>
            </a: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4" name="Google Shape;314;p26"/>
          <p:cNvSpPr txBox="1">
            <a:spLocks noGrp="1"/>
          </p:cNvSpPr>
          <p:nvPr>
            <p:ph type="body" idx="1"/>
          </p:nvPr>
        </p:nvSpPr>
        <p:spPr>
          <a:xfrm>
            <a:off x="322728" y="2195451"/>
            <a:ext cx="6333596" cy="426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若你的資料夾內有很多檔案，你可使用</a:t>
            </a:r>
            <a:endParaRPr sz="2800" dirty="0"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add .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來加入所有檔案</a:t>
            </a:r>
            <a:r>
              <a:rPr lang="en-US" sz="2800" dirty="0"/>
              <a:t>。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也可使用</a:t>
            </a:r>
            <a:endParaRPr sz="2800" dirty="0"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add *.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副檔名</a:t>
            </a:r>
            <a:endParaRPr sz="2800" dirty="0">
              <a:solidFill>
                <a:srgbClr val="E5461B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來加入所有該副檔名的檔案</a:t>
            </a:r>
            <a:r>
              <a:rPr lang="en-US" sz="2800" dirty="0"/>
              <a:t>。</a:t>
            </a:r>
            <a:endParaRPr sz="2800" dirty="0">
              <a:solidFill>
                <a:srgbClr val="E5461B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 dirty="0"/>
          </a:p>
        </p:txBody>
      </p:sp>
      <p:pic>
        <p:nvPicPr>
          <p:cNvPr id="315" name="Google Shape;315;p26" descr="鮮豔色彩潑灑出的向量背景"/>
          <p:cNvPicPr preferRelativeResize="0"/>
          <p:nvPr/>
        </p:nvPicPr>
        <p:blipFill rotWithShape="1">
          <a:blip r:embed="rId3">
            <a:alphaModFix/>
          </a:blip>
          <a:srcRect l="26346" r="15116" b="-1"/>
          <a:stretch/>
        </p:blipFill>
        <p:spPr>
          <a:xfrm>
            <a:off x="6656324" y="0"/>
            <a:ext cx="5903725" cy="6857990"/>
          </a:xfrm>
          <a:custGeom>
            <a:avLst/>
            <a:gdLst/>
            <a:ahLst/>
            <a:cxnLst/>
            <a:rect l="l" t="t" r="r" b="b"/>
            <a:pathLst>
              <a:path w="5903725" h="6858000" extrusionOk="0">
                <a:moveTo>
                  <a:pt x="17547" y="0"/>
                </a:moveTo>
                <a:lnTo>
                  <a:pt x="5903725" y="0"/>
                </a:lnTo>
                <a:lnTo>
                  <a:pt x="5903725" y="6858000"/>
                </a:lnTo>
                <a:lnTo>
                  <a:pt x="57217" y="6858000"/>
                </a:lnTo>
                <a:lnTo>
                  <a:pt x="57185" y="6699667"/>
                </a:lnTo>
                <a:cubicBezTo>
                  <a:pt x="57923" y="6526851"/>
                  <a:pt x="61039" y="6384211"/>
                  <a:pt x="67005" y="6279216"/>
                </a:cubicBezTo>
                <a:cubicBezTo>
                  <a:pt x="108514" y="5194623"/>
                  <a:pt x="-44577" y="788432"/>
                  <a:pt x="13203" y="4200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add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but more</a:t>
            </a: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1" name="Google Shape;321;p27"/>
          <p:cNvSpPr txBox="1">
            <a:spLocks noGrp="1"/>
          </p:cNvSpPr>
          <p:nvPr>
            <p:ph type="body" idx="1"/>
          </p:nvPr>
        </p:nvSpPr>
        <p:spPr>
          <a:xfrm>
            <a:off x="4251366" y="699247"/>
            <a:ext cx="7750134" cy="175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我現在在資料夾裡加入許多的檔案，你能發現有一堆檔案和內部資料夾都沒有被追蹤到。</a:t>
            </a:r>
            <a:endParaRPr sz="2800"/>
          </a:p>
        </p:txBody>
      </p:sp>
      <p:pic>
        <p:nvPicPr>
          <p:cNvPr id="322" name="Google Shape;322;p27"/>
          <p:cNvPicPr preferRelativeResize="0"/>
          <p:nvPr/>
        </p:nvPicPr>
        <p:blipFill rotWithShape="1">
          <a:blip r:embed="rId3">
            <a:alphaModFix/>
          </a:blip>
          <a:srcRect t="14804" b="25489"/>
          <a:stretch/>
        </p:blipFill>
        <p:spPr>
          <a:xfrm>
            <a:off x="0" y="2768348"/>
            <a:ext cx="12192000" cy="4094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add 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*.ext</a:t>
            </a: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8" name="Google Shape;328;p28"/>
          <p:cNvSpPr txBox="1">
            <a:spLocks noGrp="1"/>
          </p:cNvSpPr>
          <p:nvPr>
            <p:ph type="body" idx="1"/>
          </p:nvPr>
        </p:nvSpPr>
        <p:spPr>
          <a:xfrm>
            <a:off x="4025735" y="699247"/>
            <a:ext cx="7975765" cy="175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輸入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add *.cpp</a:t>
            </a:r>
            <a:r>
              <a:rPr lang="en-US" sz="2800"/>
              <a:t>之後，能發現所有的cpp檔都被追蹤了，而資料夾內的其他資料並沒有被追蹤。</a:t>
            </a:r>
            <a:endParaRPr sz="2800"/>
          </a:p>
        </p:txBody>
      </p:sp>
      <p:pic>
        <p:nvPicPr>
          <p:cNvPr id="329" name="Google Shape;329;p28"/>
          <p:cNvPicPr preferRelativeResize="0"/>
          <p:nvPr/>
        </p:nvPicPr>
        <p:blipFill rotWithShape="1">
          <a:blip r:embed="rId3">
            <a:alphaModFix/>
          </a:blip>
          <a:srcRect t="15412" b="34284"/>
          <a:stretch/>
        </p:blipFill>
        <p:spPr>
          <a:xfrm>
            <a:off x="3842" y="2107870"/>
            <a:ext cx="12192000" cy="344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4">
            <a:alphaModFix/>
          </a:blip>
          <a:srcRect t="8917" b="50823"/>
          <a:stretch/>
        </p:blipFill>
        <p:spPr>
          <a:xfrm>
            <a:off x="3842" y="4096987"/>
            <a:ext cx="12192000" cy="2761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add .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1"/>
          </p:nvPr>
        </p:nvSpPr>
        <p:spPr>
          <a:xfrm>
            <a:off x="4025735" y="699247"/>
            <a:ext cx="7975765" cy="175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輸入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add .</a:t>
            </a:r>
            <a:r>
              <a:rPr lang="en-US" sz="2800"/>
              <a:t>之後，能發現所有檔案都被追蹤了。</a:t>
            </a:r>
            <a:endParaRPr sz="2800"/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t="39706"/>
          <a:stretch/>
        </p:blipFill>
        <p:spPr>
          <a:xfrm>
            <a:off x="0" y="2723028"/>
            <a:ext cx="12192000" cy="413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commit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3" name="Google Shape;343;p30"/>
          <p:cNvSpPr txBox="1">
            <a:spLocks noGrp="1"/>
          </p:cNvSpPr>
          <p:nvPr>
            <p:ph type="body" idx="1"/>
          </p:nvPr>
        </p:nvSpPr>
        <p:spPr>
          <a:xfrm>
            <a:off x="4025735" y="484916"/>
            <a:ext cx="7975765" cy="175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一切都準備萬全了，你可以準備將檔案commit到repo內了。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使用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commit</a:t>
            </a:r>
            <a:r>
              <a:rPr lang="en-US" sz="2800"/>
              <a:t>，你就可以將檔案存到repo內。</a:t>
            </a:r>
            <a:endParaRPr sz="2800">
              <a:solidFill>
                <a:srgbClr val="E5461B"/>
              </a:solidFill>
            </a:endParaRPr>
          </a:p>
        </p:txBody>
      </p:sp>
      <p:pic>
        <p:nvPicPr>
          <p:cNvPr id="344" name="Google Shape;344;p30"/>
          <p:cNvPicPr preferRelativeResize="0"/>
          <p:nvPr/>
        </p:nvPicPr>
        <p:blipFill rotWithShape="1">
          <a:blip r:embed="rId3">
            <a:alphaModFix/>
          </a:blip>
          <a:srcRect t="-195" b="38920"/>
          <a:stretch/>
        </p:blipFill>
        <p:spPr>
          <a:xfrm>
            <a:off x="0" y="2655794"/>
            <a:ext cx="12192000" cy="420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commit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0" name="Google Shape;350;p31"/>
          <p:cNvSpPr txBox="1">
            <a:spLocks noGrp="1"/>
          </p:cNvSpPr>
          <p:nvPr>
            <p:ph type="body" idx="1"/>
          </p:nvPr>
        </p:nvSpPr>
        <p:spPr>
          <a:xfrm>
            <a:off x="4025735" y="484916"/>
            <a:ext cx="7975765" cy="33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先不要按enter！不然你會進到一個叫vi的地方，那個號稱進去就出不來的地方。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在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/>
              <a:t>的時候，你需要告知你做了什麼，所以請像在後面加上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-m “你要打的資訊”</a:t>
            </a:r>
            <a:r>
              <a:rPr lang="en-US" sz="2800"/>
              <a:t>，如下圖。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rgbClr val="FFC000"/>
                </a:solidFill>
              </a:rPr>
              <a:t>注意，沒有被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</a:t>
            </a:r>
            <a:r>
              <a:rPr lang="en-US" sz="2800">
                <a:solidFill>
                  <a:srgbClr val="FFC000"/>
                </a:solidFill>
              </a:rPr>
              <a:t>的檔案是不會被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>
                <a:solidFill>
                  <a:srgbClr val="FFC000"/>
                </a:solidFill>
              </a:rPr>
              <a:t>的。</a:t>
            </a:r>
            <a:endParaRPr sz="2800">
              <a:solidFill>
                <a:srgbClr val="FFC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rgbClr val="E5461B"/>
              </a:solidFill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 rotWithShape="1">
          <a:blip r:embed="rId3">
            <a:alphaModFix/>
          </a:blip>
          <a:srcRect t="57255"/>
          <a:stretch/>
        </p:blipFill>
        <p:spPr>
          <a:xfrm>
            <a:off x="0" y="3926540"/>
            <a:ext cx="12192000" cy="293145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/>
          <p:nvPr/>
        </p:nvSpPr>
        <p:spPr>
          <a:xfrm>
            <a:off x="322728" y="4679576"/>
            <a:ext cx="5049372" cy="35556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5438898" y="4665806"/>
            <a:ext cx="47620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5461B"/>
                </a:solidFill>
                <a:latin typeface="Avenir"/>
                <a:ea typeface="Avenir"/>
                <a:cs typeface="Avenir"/>
                <a:sym typeface="Avenir"/>
              </a:rPr>
              <a:t>我告訴git和其他人、這是我的第一次commit</a:t>
            </a:r>
            <a:endParaRPr sz="1800">
              <a:solidFill>
                <a:srgbClr val="E5461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3782291" y="5617029"/>
            <a:ext cx="2778826" cy="7560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6561117" y="5857297"/>
            <a:ext cx="47620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5461B"/>
                </a:solidFill>
                <a:latin typeface="Avenir"/>
                <a:ea typeface="Avenir"/>
                <a:cs typeface="Avenir"/>
                <a:sym typeface="Avenir"/>
              </a:rPr>
              <a:t>兩個檔案都有被add，所以都被commit了。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commit -a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1" name="Google Shape;361;p32"/>
          <p:cNvSpPr txBox="1">
            <a:spLocks noGrp="1"/>
          </p:cNvSpPr>
          <p:nvPr>
            <p:ph type="body" idx="1"/>
          </p:nvPr>
        </p:nvSpPr>
        <p:spPr>
          <a:xfrm>
            <a:off x="4025735" y="484916"/>
            <a:ext cx="7975765" cy="33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由於每次要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 dirty="0" err="1"/>
              <a:t>前，都需要先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</a:t>
            </a:r>
            <a:r>
              <a:rPr lang="en-US" sz="2800" dirty="0" err="1"/>
              <a:t>，將檔案加入到暫存區才會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 dirty="0"/>
              <a:t>。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如果你不想要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</a:t>
            </a:r>
            <a:r>
              <a:rPr lang="en-US" sz="2800" dirty="0" err="1"/>
              <a:t>，你可以用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commit –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</a:t>
            </a:r>
            <a:r>
              <a:rPr lang="en-US" sz="2800" dirty="0" err="1"/>
              <a:t>，就能直接跳過暫存區直接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 dirty="0" err="1"/>
              <a:t>到repo中</a:t>
            </a:r>
            <a:r>
              <a:rPr lang="en-US" sz="2800" dirty="0"/>
              <a:t>。</a:t>
            </a:r>
            <a:endParaRPr sz="2800" dirty="0">
              <a:solidFill>
                <a:srgbClr val="E5461B"/>
              </a:solidFill>
            </a:endParaRPr>
          </a:p>
        </p:txBody>
      </p:sp>
      <p:pic>
        <p:nvPicPr>
          <p:cNvPr id="362" name="Google Shape;362;p32"/>
          <p:cNvPicPr preferRelativeResize="0"/>
          <p:nvPr/>
        </p:nvPicPr>
        <p:blipFill rotWithShape="1">
          <a:blip r:embed="rId3">
            <a:alphaModFix/>
          </a:blip>
          <a:srcRect t="26543" b="14411"/>
          <a:stretch/>
        </p:blipFill>
        <p:spPr>
          <a:xfrm>
            <a:off x="0" y="2808587"/>
            <a:ext cx="12192000" cy="4049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icrosoft JhengHei"/>
              <a:buNone/>
            </a:pPr>
            <a: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安裝git</a:t>
            </a:r>
            <a:b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windows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1"/>
          </p:nvPr>
        </p:nvSpPr>
        <p:spPr>
          <a:xfrm>
            <a:off x="4548188" y="633600"/>
            <a:ext cx="6900137" cy="128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/>
              <a:t>點擊Windows後，選擇上方的64-bit選項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b="1" u="sng" dirty="0">
                <a:solidFill>
                  <a:schemeClr val="hlink"/>
                </a:solidFill>
                <a:hlinkClick r:id="rId3"/>
              </a:rPr>
              <a:t>64-bit Git for Windows </a:t>
            </a:r>
            <a:r>
              <a:rPr lang="en-US" sz="2400" b="1" u="sng" dirty="0" err="1">
                <a:solidFill>
                  <a:schemeClr val="hlink"/>
                </a:solidFill>
                <a:hlinkClick r:id="rId3"/>
              </a:rPr>
              <a:t>Setup</a:t>
            </a:r>
            <a:r>
              <a:rPr lang="en-US" sz="2400" b="1" dirty="0" err="1"/>
              <a:t>這個</a:t>
            </a:r>
            <a:endParaRPr sz="2800" dirty="0"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4">
            <a:alphaModFix/>
          </a:blip>
          <a:srcRect b="37686"/>
          <a:stretch/>
        </p:blipFill>
        <p:spPr>
          <a:xfrm>
            <a:off x="20" y="2584535"/>
            <a:ext cx="12191980" cy="427346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3212275" y="5765470"/>
            <a:ext cx="2481943" cy="30875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23" name="Google Shape;123;p5"/>
          <p:cNvCxnSpPr/>
          <p:nvPr/>
        </p:nvCxnSpPr>
        <p:spPr>
          <a:xfrm flipH="1">
            <a:off x="5694170" y="5556540"/>
            <a:ext cx="838800" cy="363300"/>
          </a:xfrm>
          <a:prstGeom prst="curvedConnector3">
            <a:avLst>
              <a:gd name="adj1" fmla="val 4999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4" name="Google Shape;124;p5"/>
          <p:cNvSpPr txBox="1"/>
          <p:nvPr/>
        </p:nvSpPr>
        <p:spPr>
          <a:xfrm>
            <a:off x="6532970" y="5389645"/>
            <a:ext cx="1169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Here!</a:t>
            </a:r>
            <a:endParaRPr sz="1800" b="1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log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1"/>
          </p:nvPr>
        </p:nvSpPr>
        <p:spPr>
          <a:xfrm>
            <a:off x="4025735" y="484916"/>
            <a:ext cx="7975765" cy="33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使用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log</a:t>
            </a:r>
            <a:r>
              <a:rPr lang="en-US" sz="2800"/>
              <a:t>，可以知道何人何時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/>
              <a:t>了什麼，這也是為什麼</a:t>
            </a:r>
            <a:r>
              <a:rPr lang="en-US" sz="28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/>
              <a:t>會需要輸入資訊，因為這可以讓其他人或是你自己知道那時做了什麼。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前面有一串英文加數字，那個是一組該版本專屬的代碼，可以利用這個辨認檔案。</a:t>
            </a:r>
            <a:endParaRPr sz="2800">
              <a:solidFill>
                <a:srgbClr val="E5461B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369" name="Google Shape;369;p33"/>
          <p:cNvPicPr preferRelativeResize="0"/>
          <p:nvPr/>
        </p:nvPicPr>
        <p:blipFill rotWithShape="1">
          <a:blip r:embed="rId3">
            <a:alphaModFix/>
          </a:blip>
          <a:srcRect t="31947" b="19018"/>
          <a:stretch/>
        </p:blipFill>
        <p:spPr>
          <a:xfrm>
            <a:off x="0" y="3495311"/>
            <a:ext cx="12192000" cy="336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log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--oneline</a:t>
            </a: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1"/>
          </p:nvPr>
        </p:nvSpPr>
        <p:spPr>
          <a:xfrm>
            <a:off x="4025735" y="484916"/>
            <a:ext cx="7975765" cy="33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有時候你不需要知道誰是誰，你只需要他做的東西，這種時候就可以使用git log –-oneline，這樣一來顯示的資訊就會只有一行，精簡許多。</a:t>
            </a:r>
            <a:endParaRPr sz="2800">
              <a:solidFill>
                <a:srgbClr val="E5461B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376" name="Google Shape;376;p34"/>
          <p:cNvPicPr preferRelativeResize="0"/>
          <p:nvPr/>
        </p:nvPicPr>
        <p:blipFill rotWithShape="1">
          <a:blip r:embed="rId3">
            <a:alphaModFix/>
          </a:blip>
          <a:srcRect t="3463" b="28123"/>
          <a:stretch/>
        </p:blipFill>
        <p:spPr>
          <a:xfrm>
            <a:off x="0" y="2166260"/>
            <a:ext cx="12192000" cy="4691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rm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2" name="Google Shape;382;p35"/>
          <p:cNvSpPr txBox="1">
            <a:spLocks noGrp="1"/>
          </p:cNvSpPr>
          <p:nvPr>
            <p:ph type="body" idx="1"/>
          </p:nvPr>
        </p:nvSpPr>
        <p:spPr>
          <a:xfrm>
            <a:off x="4025735" y="484916"/>
            <a:ext cx="7975765" cy="341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若想要刪掉檔案，則可以使用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rm “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檔名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“</a:t>
            </a:r>
            <a:r>
              <a:rPr lang="en-US" sz="2800" dirty="0"/>
              <a:t>。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commit</a:t>
            </a:r>
            <a:r>
              <a:rPr lang="en-US" sz="2800" dirty="0" err="1"/>
              <a:t>了之後，repo就會知道這個檔案被刪掉了</a:t>
            </a:r>
            <a:r>
              <a:rPr lang="en-US" sz="2800" dirty="0"/>
              <a:t>。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rm</a:t>
            </a:r>
            <a:r>
              <a:rPr lang="en-US" sz="2800" dirty="0" err="1"/>
              <a:t>就像是直接告訴暫存區，這個檔案被刪掉了，commit的時候記得說哦</a:t>
            </a:r>
            <a:r>
              <a:rPr lang="en-US" sz="2800" dirty="0"/>
              <a:t>。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那如果直接刪掉檔案</a:t>
            </a:r>
            <a:r>
              <a:rPr lang="en-US" sz="2800" dirty="0"/>
              <a:t>？</a:t>
            </a:r>
            <a:endParaRPr sz="2800" dirty="0">
              <a:solidFill>
                <a:srgbClr val="E5461B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383" name="Google Shape;383;p35"/>
          <p:cNvPicPr preferRelativeResize="0"/>
          <p:nvPr/>
        </p:nvPicPr>
        <p:blipFill rotWithShape="1">
          <a:blip r:embed="rId3">
            <a:alphaModFix/>
          </a:blip>
          <a:srcRect t="45490" b="14608"/>
          <a:stretch/>
        </p:blipFill>
        <p:spPr>
          <a:xfrm>
            <a:off x="0" y="4121524"/>
            <a:ext cx="12192000" cy="27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rm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9" name="Google Shape;389;p36"/>
          <p:cNvSpPr txBox="1">
            <a:spLocks noGrp="1"/>
          </p:cNvSpPr>
          <p:nvPr>
            <p:ph type="body" idx="1"/>
          </p:nvPr>
        </p:nvSpPr>
        <p:spPr>
          <a:xfrm>
            <a:off x="4025735" y="484915"/>
            <a:ext cx="7975765" cy="315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這次，我直接將檔案刪掉，而不是用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rm</a:t>
            </a:r>
            <a:r>
              <a:rPr lang="en-US" sz="2800" dirty="0"/>
              <a:t>。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能發現檔案只有在工作區被刪掉，暫存區並不知道，若要讓暫存區知道則要再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</a:t>
            </a:r>
            <a:r>
              <a:rPr lang="en-US" sz="2800" dirty="0" err="1"/>
              <a:t>一次</a:t>
            </a:r>
            <a:r>
              <a:rPr lang="en-US" sz="2800" dirty="0"/>
              <a:t>。 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其實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rm</a:t>
            </a:r>
            <a:r>
              <a:rPr lang="en-US" sz="2800" dirty="0" err="1"/>
              <a:t>就是一個捷徑，讓使用者刪掉檔案之後不用再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</a:t>
            </a:r>
            <a:r>
              <a:rPr lang="en-US" sz="2800" dirty="0" err="1"/>
              <a:t>一次</a:t>
            </a:r>
            <a:r>
              <a:rPr lang="en-US" sz="2800" dirty="0"/>
              <a:t>。</a:t>
            </a:r>
            <a:endParaRPr sz="2800" dirty="0"/>
          </a:p>
        </p:txBody>
      </p:sp>
      <p:pic>
        <p:nvPicPr>
          <p:cNvPr id="390" name="Google Shape;390;p36"/>
          <p:cNvPicPr preferRelativeResize="0"/>
          <p:nvPr/>
        </p:nvPicPr>
        <p:blipFill rotWithShape="1">
          <a:blip r:embed="rId3">
            <a:alphaModFix/>
          </a:blip>
          <a:srcRect t="4999" b="51863"/>
          <a:stretch/>
        </p:blipFill>
        <p:spPr>
          <a:xfrm>
            <a:off x="0" y="3899647"/>
            <a:ext cx="12192000" cy="295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rm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--cached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6" name="Google Shape;396;p37"/>
          <p:cNvSpPr txBox="1">
            <a:spLocks noGrp="1"/>
          </p:cNvSpPr>
          <p:nvPr>
            <p:ph type="body" idx="1"/>
          </p:nvPr>
        </p:nvSpPr>
        <p:spPr>
          <a:xfrm>
            <a:off x="3806041" y="484915"/>
            <a:ext cx="7975765" cy="210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rm –cached “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檔名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“ </a:t>
            </a:r>
            <a:r>
              <a:rPr lang="en-US" sz="2800" dirty="0"/>
              <a:t>，</a:t>
            </a:r>
            <a:r>
              <a:rPr lang="en-US" sz="2800" dirty="0" err="1"/>
              <a:t>能讓git停止追蹤檔案，雖然有rm的字眼，但並不會讓檔案在工作區內被刪除。只是對git的repo來說，這個檔案確實被刪除了</a:t>
            </a:r>
            <a:r>
              <a:rPr lang="en-US" sz="2800" dirty="0"/>
              <a:t>。</a:t>
            </a:r>
            <a:endParaRPr sz="2800" dirty="0"/>
          </a:p>
        </p:txBody>
      </p:sp>
      <p:pic>
        <p:nvPicPr>
          <p:cNvPr id="397" name="Google Shape;397;p37"/>
          <p:cNvPicPr preferRelativeResize="0"/>
          <p:nvPr/>
        </p:nvPicPr>
        <p:blipFill rotWithShape="1">
          <a:blip r:embed="rId3">
            <a:alphaModFix/>
          </a:blip>
          <a:srcRect t="32353" b="14117"/>
          <a:stretch/>
        </p:blipFill>
        <p:spPr>
          <a:xfrm>
            <a:off x="0" y="3211998"/>
            <a:ext cx="12192000" cy="367104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7"/>
          <p:cNvSpPr txBox="1"/>
          <p:nvPr/>
        </p:nvSpPr>
        <p:spPr>
          <a:xfrm>
            <a:off x="7180728" y="5146025"/>
            <a:ext cx="42291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venir"/>
                <a:ea typeface="Avenir"/>
                <a:cs typeface="Avenir"/>
                <a:sym typeface="Avenir"/>
              </a:rPr>
              <a:t>commit 後，對repo來說檔案被刪掉了</a:t>
            </a:r>
            <a:endParaRPr/>
          </a:p>
        </p:txBody>
      </p:sp>
      <p:sp>
        <p:nvSpPr>
          <p:cNvPr id="399" name="Google Shape;399;p37"/>
          <p:cNvSpPr txBox="1"/>
          <p:nvPr/>
        </p:nvSpPr>
        <p:spPr>
          <a:xfrm>
            <a:off x="8933328" y="6141354"/>
            <a:ext cx="29583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venir"/>
                <a:ea typeface="Avenir"/>
                <a:cs typeface="Avenir"/>
                <a:sym typeface="Avenir"/>
              </a:rPr>
              <a:t>但其實檔案還在，沒被追蹤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>
            <a:spLocks noGrp="1"/>
          </p:cNvSpPr>
          <p:nvPr>
            <p:ph type="title"/>
          </p:nvPr>
        </p:nvSpPr>
        <p:spPr>
          <a:xfrm>
            <a:off x="322728" y="342900"/>
            <a:ext cx="35783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Droid Sans Mono"/>
              <a:buNone/>
            </a:pPr>
            <a: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mv</a:t>
            </a: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br>
              <a:rPr lang="en-US" sz="4400">
                <a:solidFill>
                  <a:srgbClr val="F2F2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endParaRPr sz="4400">
              <a:solidFill>
                <a:srgbClr val="F2F2F2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5" name="Google Shape;405;p38"/>
          <p:cNvSpPr txBox="1">
            <a:spLocks noGrp="1"/>
          </p:cNvSpPr>
          <p:nvPr>
            <p:ph type="body" idx="1"/>
          </p:nvPr>
        </p:nvSpPr>
        <p:spPr>
          <a:xfrm>
            <a:off x="3396343" y="484915"/>
            <a:ext cx="8385463" cy="247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800" dirty="0" err="1"/>
              <a:t>要改檔名的話，可以使用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mv “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原名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“ “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新名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“ </a:t>
            </a:r>
            <a:r>
              <a:rPr lang="en-US" sz="2800" dirty="0"/>
              <a:t>。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800" dirty="0" err="1"/>
              <a:t>與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</a:t>
            </a: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rm</a:t>
            </a:r>
            <a:r>
              <a:rPr lang="en-US" sz="2800" dirty="0" err="1"/>
              <a:t>的邏輯相同，若直接改名，暫存區不會知道，要再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</a:t>
            </a:r>
            <a:r>
              <a:rPr lang="en-US" sz="2800" dirty="0" err="1"/>
              <a:t>一次</a:t>
            </a:r>
            <a:r>
              <a:rPr lang="en-US" sz="2800" dirty="0"/>
              <a:t>。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800" dirty="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</a:t>
            </a:r>
            <a:r>
              <a:rPr lang="en-US" sz="2800" dirty="0" err="1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mv</a:t>
            </a:r>
            <a:r>
              <a:rPr lang="en-US" sz="2800" dirty="0" err="1"/>
              <a:t>能直接改變工作區和暫存區的檔名，就是個捷徑</a:t>
            </a:r>
            <a:r>
              <a:rPr lang="en-US" sz="2800" dirty="0"/>
              <a:t>。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800" dirty="0">
              <a:solidFill>
                <a:srgbClr val="E5461B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7180728" y="5146025"/>
            <a:ext cx="42291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venir"/>
                <a:ea typeface="Avenir"/>
                <a:cs typeface="Avenir"/>
                <a:sym typeface="Avenir"/>
              </a:rPr>
              <a:t>commit 後，對repo來說檔案被刪掉了</a:t>
            </a:r>
            <a:endParaRPr/>
          </a:p>
        </p:txBody>
      </p:sp>
      <p:sp>
        <p:nvSpPr>
          <p:cNvPr id="407" name="Google Shape;407;p38"/>
          <p:cNvSpPr txBox="1"/>
          <p:nvPr/>
        </p:nvSpPr>
        <p:spPr>
          <a:xfrm>
            <a:off x="8933328" y="6141354"/>
            <a:ext cx="29583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venir"/>
                <a:ea typeface="Avenir"/>
                <a:cs typeface="Avenir"/>
                <a:sym typeface="Avenir"/>
              </a:rPr>
              <a:t>但其實檔案還在，沒被追蹤</a:t>
            </a:r>
            <a:endParaRPr/>
          </a:p>
        </p:txBody>
      </p:sp>
      <p:pic>
        <p:nvPicPr>
          <p:cNvPr id="408" name="Google Shape;408;p38"/>
          <p:cNvPicPr preferRelativeResize="0"/>
          <p:nvPr/>
        </p:nvPicPr>
        <p:blipFill rotWithShape="1">
          <a:blip r:embed="rId3">
            <a:alphaModFix/>
          </a:blip>
          <a:srcRect t="49524"/>
          <a:stretch/>
        </p:blipFill>
        <p:spPr>
          <a:xfrm>
            <a:off x="0" y="3396343"/>
            <a:ext cx="12192000" cy="346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>
            <a:spLocks noGrp="1"/>
          </p:cNvSpPr>
          <p:nvPr>
            <p:ph type="ctrTitle"/>
          </p:nvPr>
        </p:nvSpPr>
        <p:spPr>
          <a:xfrm>
            <a:off x="720000" y="728663"/>
            <a:ext cx="5015638" cy="279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Microsoft JhengHei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下期預告</a:t>
            </a:r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subTitle" idx="1"/>
          </p:nvPr>
        </p:nvSpPr>
        <p:spPr>
          <a:xfrm>
            <a:off x="463138" y="3871962"/>
            <a:ext cx="5272500" cy="229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檔案還原、分枝、遠端repo等等</a:t>
            </a:r>
            <a:endParaRPr/>
          </a:p>
        </p:txBody>
      </p:sp>
      <p:pic>
        <p:nvPicPr>
          <p:cNvPr id="415" name="Google Shape;415;p39" descr="鮮豔色彩潑灑出的向量背景"/>
          <p:cNvPicPr preferRelativeResize="0"/>
          <p:nvPr/>
        </p:nvPicPr>
        <p:blipFill rotWithShape="1">
          <a:blip r:embed="rId3">
            <a:alphaModFix/>
          </a:blip>
          <a:srcRect l="26346" r="15116" b="-1"/>
          <a:stretch/>
        </p:blipFill>
        <p:spPr>
          <a:xfrm>
            <a:off x="6288276" y="10"/>
            <a:ext cx="5903725" cy="6857990"/>
          </a:xfrm>
          <a:custGeom>
            <a:avLst/>
            <a:gdLst/>
            <a:ahLst/>
            <a:cxnLst/>
            <a:rect l="l" t="t" r="r" b="b"/>
            <a:pathLst>
              <a:path w="5903725" h="6858000" extrusionOk="0">
                <a:moveTo>
                  <a:pt x="17547" y="0"/>
                </a:moveTo>
                <a:lnTo>
                  <a:pt x="5903725" y="0"/>
                </a:lnTo>
                <a:lnTo>
                  <a:pt x="5903725" y="6858000"/>
                </a:lnTo>
                <a:lnTo>
                  <a:pt x="57217" y="6858000"/>
                </a:lnTo>
                <a:lnTo>
                  <a:pt x="57185" y="6699667"/>
                </a:lnTo>
                <a:cubicBezTo>
                  <a:pt x="57923" y="6526851"/>
                  <a:pt x="61039" y="6384211"/>
                  <a:pt x="67005" y="6279216"/>
                </a:cubicBezTo>
                <a:cubicBezTo>
                  <a:pt x="108514" y="5194623"/>
                  <a:pt x="-44577" y="788432"/>
                  <a:pt x="13203" y="42009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16" name="Google Shape;416;p39"/>
          <p:cNvPicPr preferRelativeResize="0"/>
          <p:nvPr/>
        </p:nvPicPr>
        <p:blipFill rotWithShape="1">
          <a:blip r:embed="rId4">
            <a:alphaModFix/>
          </a:blip>
          <a:srcRect t="17335" b="17334"/>
          <a:stretch/>
        </p:blipFill>
        <p:spPr>
          <a:xfrm>
            <a:off x="0" y="0"/>
            <a:ext cx="6288276" cy="195923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9"/>
          <p:cNvSpPr txBox="1"/>
          <p:nvPr/>
        </p:nvSpPr>
        <p:spPr>
          <a:xfrm>
            <a:off x="720000" y="2855195"/>
            <a:ext cx="5015638" cy="279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Microsoft JhengHei"/>
              <a:buNone/>
            </a:pPr>
            <a:r>
              <a:rPr lang="en-US" sz="5600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謝謝大家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97991"/>
            <a:ext cx="5341011" cy="43600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icrosoft JhengHei"/>
              <a:buNone/>
            </a:pPr>
            <a: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安裝git</a:t>
            </a:r>
            <a:b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windows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4548188" y="633600"/>
            <a:ext cx="6900137" cy="128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安裝之後，應該能從開始功能表看到三個git開頭的程式，點擊Git Bash。</a:t>
            </a:r>
            <a:endParaRPr sz="2800"/>
          </a:p>
        </p:txBody>
      </p:sp>
      <p:sp>
        <p:nvSpPr>
          <p:cNvPr id="132" name="Google Shape;132;p6"/>
          <p:cNvSpPr/>
          <p:nvPr/>
        </p:nvSpPr>
        <p:spPr>
          <a:xfrm>
            <a:off x="0" y="3681351"/>
            <a:ext cx="2345377" cy="30875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33" name="Google Shape;133;p6"/>
          <p:cNvCxnSpPr/>
          <p:nvPr/>
        </p:nvCxnSpPr>
        <p:spPr>
          <a:xfrm flipH="1">
            <a:off x="2345329" y="3499696"/>
            <a:ext cx="838800" cy="363300"/>
          </a:xfrm>
          <a:prstGeom prst="curvedConnector3">
            <a:avLst>
              <a:gd name="adj1" fmla="val 4999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4" name="Google Shape;134;p6"/>
          <p:cNvSpPr txBox="1"/>
          <p:nvPr/>
        </p:nvSpPr>
        <p:spPr>
          <a:xfrm>
            <a:off x="3184128" y="3293012"/>
            <a:ext cx="1169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Here!</a:t>
            </a:r>
            <a:endParaRPr sz="1800" b="1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35" name="Google Shape;135;p6"/>
          <p:cNvCxnSpPr/>
          <p:nvPr/>
        </p:nvCxnSpPr>
        <p:spPr>
          <a:xfrm flipH="1">
            <a:off x="2345328" y="2896142"/>
            <a:ext cx="838800" cy="363300"/>
          </a:xfrm>
          <a:prstGeom prst="curvedConnector3">
            <a:avLst>
              <a:gd name="adj1" fmla="val 49997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6" name="Google Shape;136;p6"/>
          <p:cNvSpPr txBox="1"/>
          <p:nvPr/>
        </p:nvSpPr>
        <p:spPr>
          <a:xfrm>
            <a:off x="3184128" y="2714815"/>
            <a:ext cx="14888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Not Here! </a:t>
            </a:r>
            <a:endParaRPr sz="1800" b="1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5638" y="2497990"/>
            <a:ext cx="6163856" cy="4360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6"/>
          <p:cNvCxnSpPr/>
          <p:nvPr/>
        </p:nvCxnSpPr>
        <p:spPr>
          <a:xfrm>
            <a:off x="5341010" y="4411683"/>
            <a:ext cx="684000" cy="0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icrosoft JhengHei"/>
              <a:buNone/>
            </a:pPr>
            <a: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安裝git</a:t>
            </a:r>
            <a:b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windows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7"/>
          <p:cNvSpPr txBox="1">
            <a:spLocks noGrp="1"/>
          </p:cNvSpPr>
          <p:nvPr>
            <p:ph type="body" idx="1"/>
          </p:nvPr>
        </p:nvSpPr>
        <p:spPr>
          <a:xfrm>
            <a:off x="4548188" y="453863"/>
            <a:ext cx="6900137" cy="194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輸入</a:t>
            </a:r>
            <a:r>
              <a:rPr lang="en-US" sz="28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which git</a:t>
            </a:r>
            <a:r>
              <a:rPr lang="en-US" sz="2800"/>
              <a:t>以確定git安裝在哪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輸入</a:t>
            </a:r>
            <a:r>
              <a:rPr lang="en-US" sz="28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git --version</a:t>
            </a:r>
            <a:r>
              <a:rPr lang="en-US" sz="2800"/>
              <a:t>確定版本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這樣就能確定git安裝完畢，然後不要關他。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lt1"/>
              </a:solidFill>
            </a:endParaRPr>
          </a:p>
        </p:txBody>
      </p:sp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 b="38308"/>
          <a:stretch/>
        </p:blipFill>
        <p:spPr>
          <a:xfrm>
            <a:off x="0" y="2627194"/>
            <a:ext cx="12192000" cy="4230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7"/>
          <p:cNvCxnSpPr>
            <a:stCxn id="147" idx="1"/>
          </p:cNvCxnSpPr>
          <p:nvPr/>
        </p:nvCxnSpPr>
        <p:spPr>
          <a:xfrm flipH="1">
            <a:off x="1848362" y="3293013"/>
            <a:ext cx="974100" cy="184800"/>
          </a:xfrm>
          <a:prstGeom prst="curvedConnector3">
            <a:avLst>
              <a:gd name="adj1" fmla="val 49996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7" name="Google Shape;147;p7"/>
          <p:cNvSpPr txBox="1"/>
          <p:nvPr/>
        </p:nvSpPr>
        <p:spPr>
          <a:xfrm>
            <a:off x="2822462" y="3108347"/>
            <a:ext cx="1169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Like this!</a:t>
            </a:r>
            <a:endParaRPr sz="1800" b="1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48" name="Google Shape;148;p7"/>
          <p:cNvCxnSpPr>
            <a:stCxn id="149" idx="1"/>
          </p:cNvCxnSpPr>
          <p:nvPr/>
        </p:nvCxnSpPr>
        <p:spPr>
          <a:xfrm flipH="1">
            <a:off x="3077422" y="4008344"/>
            <a:ext cx="1057500" cy="270300"/>
          </a:xfrm>
          <a:prstGeom prst="curvedConnector3">
            <a:avLst>
              <a:gd name="adj1" fmla="val 49993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9" name="Google Shape;149;p7"/>
          <p:cNvSpPr txBox="1"/>
          <p:nvPr/>
        </p:nvSpPr>
        <p:spPr>
          <a:xfrm>
            <a:off x="4134922" y="3823678"/>
            <a:ext cx="1167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And this!</a:t>
            </a:r>
            <a:endParaRPr sz="1800" b="1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icrosoft JhengHei"/>
              <a:buNone/>
            </a:pPr>
            <a: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安裝git</a:t>
            </a:r>
            <a:b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macOS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1"/>
          </p:nvPr>
        </p:nvSpPr>
        <p:spPr>
          <a:xfrm>
            <a:off x="4548188" y="453863"/>
            <a:ext cx="6900137" cy="126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首先安裝Homebrew套件管理工具。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打開你的終端機，並輸入：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>
              <a:solidFill>
                <a:schemeClr val="lt1"/>
              </a:solidFill>
            </a:endParaRPr>
          </a:p>
        </p:txBody>
      </p:sp>
      <p:cxnSp>
        <p:nvCxnSpPr>
          <p:cNvPr id="156" name="Google Shape;156;p8"/>
          <p:cNvCxnSpPr>
            <a:stCxn id="157" idx="1"/>
          </p:cNvCxnSpPr>
          <p:nvPr/>
        </p:nvCxnSpPr>
        <p:spPr>
          <a:xfrm flipH="1">
            <a:off x="1848362" y="3293013"/>
            <a:ext cx="974100" cy="184800"/>
          </a:xfrm>
          <a:prstGeom prst="curvedConnector3">
            <a:avLst>
              <a:gd name="adj1" fmla="val 49996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7" name="Google Shape;157;p8"/>
          <p:cNvSpPr txBox="1"/>
          <p:nvPr/>
        </p:nvSpPr>
        <p:spPr>
          <a:xfrm>
            <a:off x="2822462" y="3108347"/>
            <a:ext cx="1169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Like this!</a:t>
            </a:r>
            <a:endParaRPr sz="1800" b="1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58" name="Google Shape;158;p8"/>
          <p:cNvCxnSpPr>
            <a:stCxn id="159" idx="1"/>
          </p:cNvCxnSpPr>
          <p:nvPr/>
        </p:nvCxnSpPr>
        <p:spPr>
          <a:xfrm flipH="1">
            <a:off x="3077422" y="4008344"/>
            <a:ext cx="1057500" cy="270300"/>
          </a:xfrm>
          <a:prstGeom prst="curvedConnector3">
            <a:avLst>
              <a:gd name="adj1" fmla="val 49993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9" name="Google Shape;159;p8"/>
          <p:cNvSpPr txBox="1"/>
          <p:nvPr/>
        </p:nvSpPr>
        <p:spPr>
          <a:xfrm>
            <a:off x="4134922" y="3823678"/>
            <a:ext cx="1167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And this!</a:t>
            </a:r>
            <a:endParaRPr sz="1800" b="1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2998519" y="1738519"/>
            <a:ext cx="9785267" cy="68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/bin/bash -c "$(curl -fsSL https://raw.githubusercontent.com/Homebrew/install/HEAD/install.sh)"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 t="10522" b="26282"/>
          <a:stretch/>
        </p:blipFill>
        <p:spPr>
          <a:xfrm>
            <a:off x="0" y="2523982"/>
            <a:ext cx="12192000" cy="4334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icrosoft JhengHei"/>
              <a:buNone/>
            </a:pPr>
            <a: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安裝git</a:t>
            </a:r>
            <a:b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macOS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" name="Google Shape;167;p9"/>
          <p:cNvSpPr txBox="1">
            <a:spLocks noGrp="1"/>
          </p:cNvSpPr>
          <p:nvPr>
            <p:ph type="body" idx="1"/>
          </p:nvPr>
        </p:nvSpPr>
        <p:spPr>
          <a:xfrm>
            <a:off x="4423558" y="637804"/>
            <a:ext cx="7024767" cy="177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800"/>
              <a:t>安裝過程中，他會問你密碼或return繼續，請按照他的指示完成安裝。</a:t>
            </a:r>
            <a:endParaRPr sz="28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800"/>
              <a:t>安裝完成後，在terminal輸入</a:t>
            </a:r>
            <a:r>
              <a:rPr lang="en-US" sz="2200">
                <a:solidFill>
                  <a:srgbClr val="E5461B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brew install git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800">
              <a:solidFill>
                <a:schemeClr val="lt1"/>
              </a:solidFill>
            </a:endParaRPr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3">
            <a:alphaModFix/>
          </a:blip>
          <a:srcRect t="10491" b="23213"/>
          <a:stretch/>
        </p:blipFill>
        <p:spPr>
          <a:xfrm>
            <a:off x="0" y="2311381"/>
            <a:ext cx="12192000" cy="454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/>
          <p:nvPr/>
        </p:nvSpPr>
        <p:spPr>
          <a:xfrm>
            <a:off x="4247700" y="4871240"/>
            <a:ext cx="1453854" cy="30875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70" name="Google Shape;170;p9"/>
          <p:cNvCxnSpPr/>
          <p:nvPr/>
        </p:nvCxnSpPr>
        <p:spPr>
          <a:xfrm flipH="1">
            <a:off x="5701676" y="5031639"/>
            <a:ext cx="1083300" cy="600"/>
          </a:xfrm>
          <a:prstGeom prst="curvedConnector3">
            <a:avLst>
              <a:gd name="adj1" fmla="val 50006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1" name="Google Shape;171;p9"/>
          <p:cNvSpPr txBox="1"/>
          <p:nvPr/>
        </p:nvSpPr>
        <p:spPr>
          <a:xfrm>
            <a:off x="6784976" y="4840953"/>
            <a:ext cx="7834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Here!</a:t>
            </a:r>
            <a:endParaRPr sz="1800" b="1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rosoft JhengHei"/>
              <a:buNone/>
            </a:pPr>
            <a: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  <a:t>git初始設定，告訴他你是誰</a:t>
            </a:r>
            <a:endParaRPr/>
          </a:p>
        </p:txBody>
      </p:sp>
      <p:sp>
        <p:nvSpPr>
          <p:cNvPr id="185" name="Google Shape;185;p11"/>
          <p:cNvSpPr txBox="1">
            <a:spLocks noGrp="1"/>
          </p:cNvSpPr>
          <p:nvPr>
            <p:ph type="body" idx="1"/>
          </p:nvPr>
        </p:nvSpPr>
        <p:spPr>
          <a:xfrm>
            <a:off x="719997" y="2042837"/>
            <a:ext cx="10151863" cy="45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在terminal輸入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b="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git </a:t>
            </a:r>
            <a:r>
              <a:rPr lang="en-US" sz="2400" b="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n-US" sz="2400" b="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--global</a:t>
            </a:r>
            <a:r>
              <a:rPr lang="en-US" sz="2400" b="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 </a:t>
            </a:r>
            <a:r>
              <a:rPr lang="en-US" sz="2400" b="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2400" b="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400" b="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400" b="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你的使用者名稱</a:t>
            </a:r>
            <a:r>
              <a:rPr lang="en-US" sz="2400" b="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b="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git </a:t>
            </a:r>
            <a:r>
              <a:rPr lang="en-US" sz="2400" b="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n-US" sz="2400" b="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--global</a:t>
            </a:r>
            <a:r>
              <a:rPr lang="en-US" sz="2400" b="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 </a:t>
            </a:r>
            <a:r>
              <a:rPr lang="en-US" sz="2400" b="0" dirty="0" err="1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2400" b="0" dirty="0" err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sz="2400" b="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你的使用者電子郵件</a:t>
            </a:r>
            <a:r>
              <a:rPr lang="en-US" sz="2400" b="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400" b="0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git會利用這些資訊辨認你是誰。在這之後就可以開始使用git了</a:t>
            </a:r>
            <a:r>
              <a:rPr lang="en-US" sz="2800" dirty="0"/>
              <a:t>！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但在進入實作環節前，我們會需要先了解某些觀念</a:t>
            </a:r>
            <a:r>
              <a:rPr lang="en-US" sz="2800" dirty="0"/>
              <a:t>。</a:t>
            </a:r>
            <a:endParaRPr dirty="0"/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97" y="5058887"/>
            <a:ext cx="1442357" cy="14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 txBox="1"/>
          <p:nvPr/>
        </p:nvSpPr>
        <p:spPr>
          <a:xfrm>
            <a:off x="2078182" y="5379522"/>
            <a:ext cx="76595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：</a:t>
            </a:r>
            <a:r>
              <a:rPr lang="en-US" sz="3600" dirty="0" err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哈哈，我知道你是誰了</a:t>
            </a:r>
            <a:r>
              <a:rPr lang="en-US" sz="36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322729" y="342900"/>
            <a:ext cx="313988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icrosoft JhengHei"/>
              <a:buNone/>
            </a:pPr>
            <a:r>
              <a:rPr lang="en-US" sz="6000">
                <a:latin typeface="Microsoft JhengHei"/>
                <a:ea typeface="Microsoft JhengHei"/>
                <a:cs typeface="Microsoft JhengHei"/>
                <a:sym typeface="Microsoft JhengHei"/>
              </a:rPr>
              <a:t>先來看看這張圖</a:t>
            </a:r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3462617" y="342900"/>
            <a:ext cx="8538883" cy="23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這張圖代表了git在紀錄檔案版本的基本流程</a:t>
            </a:r>
            <a:r>
              <a:rPr lang="en-US" sz="2800" dirty="0"/>
              <a:t>，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什麼是index？什麼是repository？為什麼分local和remote</a:t>
            </a:r>
            <a:r>
              <a:rPr lang="en-US" sz="2800" dirty="0"/>
              <a:t>？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/>
              <a:t>等等會逐一介紹</a:t>
            </a:r>
            <a:r>
              <a:rPr lang="en-US" sz="2800" dirty="0"/>
              <a:t>。</a:t>
            </a:r>
            <a:endParaRPr dirty="0"/>
          </a:p>
        </p:txBody>
      </p:sp>
      <p:pic>
        <p:nvPicPr>
          <p:cNvPr id="194" name="Google Shape;194;p12"/>
          <p:cNvPicPr preferRelativeResize="0"/>
          <p:nvPr/>
        </p:nvPicPr>
        <p:blipFill rotWithShape="1">
          <a:blip r:embed="rId3">
            <a:alphaModFix/>
          </a:blip>
          <a:srcRect t="11180" b="46381"/>
          <a:stretch/>
        </p:blipFill>
        <p:spPr>
          <a:xfrm>
            <a:off x="0" y="3166782"/>
            <a:ext cx="12192000" cy="3691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959</Words>
  <Application>Microsoft Office PowerPoint</Application>
  <PresentationFormat>寬螢幕</PresentationFormat>
  <Paragraphs>152</Paragraphs>
  <Slides>36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Avenir</vt:lpstr>
      <vt:lpstr>Droid Sans Mono</vt:lpstr>
      <vt:lpstr>Microsoft JhengHei</vt:lpstr>
      <vt:lpstr>Arial</vt:lpstr>
      <vt:lpstr>Consolas</vt:lpstr>
      <vt:lpstr>BlobVTI</vt:lpstr>
      <vt:lpstr>GDSC-git教學</vt:lpstr>
      <vt:lpstr>安裝git</vt:lpstr>
      <vt:lpstr>安裝git windows</vt:lpstr>
      <vt:lpstr>安裝git windows</vt:lpstr>
      <vt:lpstr>安裝git windows</vt:lpstr>
      <vt:lpstr>安裝git macOS</vt:lpstr>
      <vt:lpstr>安裝git macOS</vt:lpstr>
      <vt:lpstr>git初始設定，告訴他你是誰</vt:lpstr>
      <vt:lpstr>先來看看這張圖</vt:lpstr>
      <vt:lpstr>Workplace工作區介紹</vt:lpstr>
      <vt:lpstr>Index暫存區介紹</vt:lpstr>
      <vt:lpstr>Repository(repo)數據庫介紹</vt:lpstr>
      <vt:lpstr>Repository(repo)數據庫介紹</vt:lpstr>
      <vt:lpstr>再看一次這張圖</vt:lpstr>
      <vt:lpstr>先創 資料夾</vt:lpstr>
      <vt:lpstr>導向 資料夾位置</vt:lpstr>
      <vt:lpstr>git init</vt:lpstr>
      <vt:lpstr>git add</vt:lpstr>
      <vt:lpstr>git add</vt:lpstr>
      <vt:lpstr>git status</vt:lpstr>
      <vt:lpstr>git status</vt:lpstr>
      <vt:lpstr>git status</vt:lpstr>
      <vt:lpstr>git add but more</vt:lpstr>
      <vt:lpstr>git add but more</vt:lpstr>
      <vt:lpstr>git add  *.ext</vt:lpstr>
      <vt:lpstr>git add . </vt:lpstr>
      <vt:lpstr>git commit </vt:lpstr>
      <vt:lpstr>git commit </vt:lpstr>
      <vt:lpstr>git commit -a </vt:lpstr>
      <vt:lpstr>git log </vt:lpstr>
      <vt:lpstr>git log --oneline</vt:lpstr>
      <vt:lpstr>git rm </vt:lpstr>
      <vt:lpstr>git rm </vt:lpstr>
      <vt:lpstr>git rm --cached </vt:lpstr>
      <vt:lpstr>git mv  </vt:lpstr>
      <vt:lpstr>下期預告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GDSC-git教學</dc:title>
  <dc:creator>廷豪 許</dc:creator>
  <cp:lastModifiedBy>yu feng chen</cp:lastModifiedBy>
  <cp:revision>2</cp:revision>
  <dcterms:created xsi:type="dcterms:W3CDTF">2023-02-26T11:56:24Z</dcterms:created>
  <dcterms:modified xsi:type="dcterms:W3CDTF">2024-03-19T10:40:43Z</dcterms:modified>
</cp:coreProperties>
</file>